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04" y="-6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9444956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9" name="Shape 8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I I recommend changing the word “assistance” to “leadership” or “direction”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342900" rtl="0">
              <a:lnSpc>
                <a:spcPct val="115000"/>
              </a:lnSpc>
              <a:spcBef>
                <a:spcPts val="0"/>
              </a:spcBef>
              <a:spcAft>
                <a:spcPts val="1600"/>
              </a:spcAft>
              <a:buClr>
                <a:srgbClr val="000000"/>
              </a:buClr>
              <a:buSzPct val="100000"/>
              <a:buFont typeface="Times New Roman"/>
              <a:buChar char="●"/>
            </a:pPr>
            <a:r>
              <a:rPr lang="en-US" sz="1800">
                <a:latin typeface="Times New Roman"/>
                <a:ea typeface="Times New Roman"/>
                <a:cs typeface="Times New Roman"/>
                <a:sym typeface="Times New Roman"/>
              </a:rPr>
              <a:t>by Herbert Hoover in 1927, which is also the year that the first video conferencing tool called television was invented [1]</a:t>
            </a:r>
          </a:p>
          <a:p>
            <a:pPr marL="457200" lvl="0" indent="-342900" rtl="0">
              <a:lnSpc>
                <a:spcPct val="115000"/>
              </a:lnSpc>
              <a:spcBef>
                <a:spcPts val="0"/>
              </a:spcBef>
              <a:spcAft>
                <a:spcPts val="1600"/>
              </a:spcAft>
              <a:buClr>
                <a:srgbClr val="000000"/>
              </a:buClr>
              <a:buSzPct val="100000"/>
              <a:buFont typeface="Times New Roman"/>
              <a:buChar char="●"/>
            </a:pPr>
            <a:r>
              <a:rPr lang="en-US" sz="1800">
                <a:latin typeface="Times New Roman"/>
                <a:ea typeface="Times New Roman"/>
                <a:cs typeface="Times New Roman"/>
                <a:sym typeface="Times New Roman"/>
              </a:rPr>
              <a:t>are used as communication tools daily by people everywhere whether if it's for companies, organizations, or just your average person wanting to communicate through video conferencing.</a:t>
            </a:r>
          </a:p>
          <a:p>
            <a:pPr marL="457200" lvl="0" indent="-342900" rtl="0">
              <a:lnSpc>
                <a:spcPct val="115000"/>
              </a:lnSpc>
              <a:spcBef>
                <a:spcPts val="0"/>
              </a:spcBef>
              <a:spcAft>
                <a:spcPts val="1600"/>
              </a:spcAft>
              <a:buClr>
                <a:srgbClr val="000000"/>
              </a:buClr>
              <a:buSzPct val="100000"/>
              <a:buFont typeface="Times New Roman"/>
              <a:buChar char="●"/>
            </a:pPr>
            <a:r>
              <a:rPr lang="en-US" sz="1800">
                <a:latin typeface="Times New Roman"/>
                <a:ea typeface="Times New Roman"/>
                <a:cs typeface="Times New Roman"/>
                <a:sym typeface="Times New Roman"/>
              </a:rPr>
              <a:t>between Washington DC and New York as Herbert Hoover’s image was sent by cables simultaneously as his voice was transmitted through phone lines [1]</a:t>
            </a:r>
          </a:p>
          <a:p>
            <a:pPr marL="457200" lvl="0" indent="-342900">
              <a:lnSpc>
                <a:spcPct val="115000"/>
              </a:lnSpc>
              <a:spcBef>
                <a:spcPts val="0"/>
              </a:spcBef>
              <a:spcAft>
                <a:spcPts val="1600"/>
              </a:spcAft>
              <a:buClr>
                <a:schemeClr val="dk2"/>
              </a:buClr>
              <a:buSzPct val="100000"/>
              <a:buFont typeface="Times New Roman"/>
              <a:buChar char="●"/>
            </a:pPr>
            <a:endParaRPr sz="1800">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a:t>On this slide the font size of “Benefits of videoconferencing” is different from the other lines of text. </a:t>
            </a:r>
          </a:p>
        </p:txBody>
      </p:sp>
      <p:sp>
        <p:nvSpPr>
          <p:cNvPr id="114" name="Shape 11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228600" lvl="0" indent="228600">
              <a:spcBef>
                <a:spcPts val="0"/>
              </a:spcBef>
              <a:buNone/>
            </a:pPr>
            <a:r>
              <a:rPr lang="en-US" sz="1200" i="1">
                <a:latin typeface="Times New Roman"/>
                <a:ea typeface="Times New Roman"/>
                <a:cs typeface="Times New Roman"/>
                <a:sym typeface="Times New Roman"/>
              </a:rPr>
              <a:t>Is the solution inexpensive (or can be paid at one time without subscription service)? Is the solution compatible with different computers, laptops, smartphones, hardware, etc.? Is the solution user-friendly and efficient to use?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6"/>
            <a:ext cx="3045625" cy="2707359"/>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2366963"/>
            <a:ext cx="8222100" cy="11184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3621217"/>
            <a:ext cx="8222100" cy="5772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6"/>
            <a:ext cx="3045625" cy="2707359"/>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674733"/>
            <a:ext cx="8520600" cy="27075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4492300"/>
            <a:ext cx="8520600" cy="17091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solidFill>
                  <a:schemeClr val="dk2"/>
                </a:solidFill>
              </a:rPr>
              <a:t>‹#›</a:t>
            </a:fld>
            <a:endParaRPr lang="en-US">
              <a:solidFill>
                <a:schemeClr val="dk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914400" y="1544715"/>
            <a:ext cx="7315200" cy="1154099"/>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83" name="Shape 83"/>
          <p:cNvSpPr txBox="1">
            <a:spLocks noGrp="1"/>
          </p:cNvSpPr>
          <p:nvPr>
            <p:ph type="body" idx="1"/>
          </p:nvPr>
        </p:nvSpPr>
        <p:spPr>
          <a:xfrm>
            <a:off x="914400" y="2769833"/>
            <a:ext cx="7315200" cy="3539400"/>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84" name="Shape 84"/>
          <p:cNvSpPr txBox="1">
            <a:spLocks noGrp="1"/>
          </p:cNvSpPr>
          <p:nvPr>
            <p:ph type="dt" idx="10"/>
          </p:nvPr>
        </p:nvSpPr>
        <p:spPr>
          <a:xfrm>
            <a:off x="6007689" y="548797"/>
            <a:ext cx="1189200" cy="297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lt1"/>
                </a:solidFill>
                <a:latin typeface="Arial"/>
                <a:ea typeface="Arial"/>
                <a:cs typeface="Arial"/>
                <a:sym typeface="Arial"/>
              </a:defRPr>
            </a:lvl2pPr>
            <a:lvl3pPr marL="914400" marR="0" lvl="2" indent="0" algn="l" rtl="0">
              <a:spcBef>
                <a:spcPts val="0"/>
              </a:spcBef>
              <a:buNone/>
              <a:defRPr sz="1800" b="0" i="0" u="none" strike="noStrike" cap="none">
                <a:solidFill>
                  <a:schemeClr val="lt1"/>
                </a:solidFill>
                <a:latin typeface="Arial"/>
                <a:ea typeface="Arial"/>
                <a:cs typeface="Arial"/>
                <a:sym typeface="Arial"/>
              </a:defRPr>
            </a:lvl3pPr>
            <a:lvl4pPr marL="1371600" marR="0" lvl="3" indent="0" algn="l" rtl="0">
              <a:spcBef>
                <a:spcPts val="0"/>
              </a:spcBef>
              <a:buNone/>
              <a:defRPr sz="1800" b="0" i="0" u="none" strike="noStrike" cap="none">
                <a:solidFill>
                  <a:schemeClr val="lt1"/>
                </a:solidFill>
                <a:latin typeface="Arial"/>
                <a:ea typeface="Arial"/>
                <a:cs typeface="Arial"/>
                <a:sym typeface="Arial"/>
              </a:defRPr>
            </a:lvl4pPr>
            <a:lvl5pPr marL="1828800" marR="0" lvl="4" indent="0" algn="l" rtl="0">
              <a:spcBef>
                <a:spcPts val="0"/>
              </a:spcBef>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5" name="Shape 85"/>
          <p:cNvSpPr txBox="1">
            <a:spLocks noGrp="1"/>
          </p:cNvSpPr>
          <p:nvPr>
            <p:ph type="ftr" idx="11"/>
          </p:nvPr>
        </p:nvSpPr>
        <p:spPr>
          <a:xfrm>
            <a:off x="6008687" y="855955"/>
            <a:ext cx="2246400" cy="301200"/>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lt1"/>
                </a:solidFill>
                <a:latin typeface="Arial"/>
                <a:ea typeface="Arial"/>
                <a:cs typeface="Arial"/>
                <a:sym typeface="Arial"/>
              </a:defRPr>
            </a:lvl2pPr>
            <a:lvl3pPr marL="914400" marR="0" lvl="2" indent="0" algn="l" rtl="0">
              <a:spcBef>
                <a:spcPts val="0"/>
              </a:spcBef>
              <a:buNone/>
              <a:defRPr sz="1800" b="0" i="0" u="none" strike="noStrike" cap="none">
                <a:solidFill>
                  <a:schemeClr val="lt1"/>
                </a:solidFill>
                <a:latin typeface="Arial"/>
                <a:ea typeface="Arial"/>
                <a:cs typeface="Arial"/>
                <a:sym typeface="Arial"/>
              </a:defRPr>
            </a:lvl3pPr>
            <a:lvl4pPr marL="1371600" marR="0" lvl="3" indent="0" algn="l" rtl="0">
              <a:spcBef>
                <a:spcPts val="0"/>
              </a:spcBef>
              <a:buNone/>
              <a:defRPr sz="1800" b="0" i="0" u="none" strike="noStrike" cap="none">
                <a:solidFill>
                  <a:schemeClr val="lt1"/>
                </a:solidFill>
                <a:latin typeface="Arial"/>
                <a:ea typeface="Arial"/>
                <a:cs typeface="Arial"/>
                <a:sym typeface="Arial"/>
              </a:defRPr>
            </a:lvl4pPr>
            <a:lvl5pPr marL="1828800" marR="0" lvl="4" indent="0" algn="l" rtl="0">
              <a:spcBef>
                <a:spcPts val="0"/>
              </a:spcBef>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6" name="Shape 86"/>
          <p:cNvSpPr txBox="1">
            <a:spLocks noGrp="1"/>
          </p:cNvSpPr>
          <p:nvPr>
            <p:ph type="sldNum" idx="12"/>
          </p:nvPr>
        </p:nvSpPr>
        <p:spPr>
          <a:xfrm>
            <a:off x="7314414" y="548797"/>
            <a:ext cx="941100" cy="3018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lt1"/>
                </a:solidFill>
                <a:latin typeface="Arial"/>
                <a:ea typeface="Arial"/>
                <a:cs typeface="Arial"/>
                <a:sym typeface="Arial"/>
              </a:rPr>
              <a:t>‹#›</a:t>
            </a:fld>
            <a:endParaRPr lang="en-US" sz="12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6"/>
            <a:ext cx="3045625" cy="2707359"/>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869796"/>
            <a:ext cx="8222100" cy="11184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5204762"/>
            <a:ext cx="9144000" cy="1653192"/>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546666"/>
            <a:ext cx="8520600" cy="810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639833"/>
            <a:ext cx="8520600" cy="4452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46666"/>
            <a:ext cx="8520600" cy="810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639966"/>
            <a:ext cx="3999900" cy="4452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639966"/>
            <a:ext cx="3999900" cy="4452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solidFill>
                  <a:schemeClr val="dk2"/>
                </a:solidFill>
              </a:rPr>
              <a:t>‹#›</a:t>
            </a:fld>
            <a:endParaRPr lang="en-US">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546666"/>
            <a:ext cx="8520600" cy="810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solidFill>
                  <a:schemeClr val="dk2"/>
                </a:solidFill>
              </a:rPr>
              <a:t>‹#›</a:t>
            </a:fld>
            <a:endParaRPr lang="en-US">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954405"/>
            <a:ext cx="2808000" cy="41376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solidFill>
                  <a:schemeClr val="dk2"/>
                </a:solidFill>
              </a:rPr>
              <a:t>‹#›</a:t>
            </a:fld>
            <a:endParaRPr lang="en-US">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6"/>
            <a:ext cx="3045625" cy="2707359"/>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701800"/>
            <a:ext cx="5618700" cy="54543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233"/>
            <a:ext cx="4572000" cy="6858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59940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534800"/>
            <a:ext cx="4045200" cy="20859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3692001"/>
            <a:ext cx="4045200" cy="1692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5640766"/>
            <a:ext cx="5998800" cy="7983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6201586"/>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solidFill>
                  <a:schemeClr val="dk2"/>
                </a:solidFill>
              </a:rPr>
              <a:t>‹#›</a:t>
            </a:fld>
            <a:endParaRPr lang="en-US">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46666"/>
            <a:ext cx="8520600" cy="8103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639833"/>
            <a:ext cx="8520600" cy="4452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6201586"/>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US" sz="1000">
                <a:solidFill>
                  <a:schemeClr val="lt1"/>
                </a:solidFill>
                <a:latin typeface="Roboto"/>
                <a:ea typeface="Roboto"/>
                <a:cs typeface="Roboto"/>
                <a:sym typeface="Roboto"/>
              </a:rPr>
              <a:t>‹#›</a:t>
            </a:fld>
            <a:endParaRPr lang="en-US"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www.cdwg.com/shop/products/Logitech-ConferenceCam-BCC950-Video-Conferencing-Camera/2688909.aspx?pfm=srh" TargetMode="External"/><Relationship Id="rId4" Type="http://schemas.openxmlformats.org/officeDocument/2006/relationships/hyperlink" Target="https://www.cdwg.com/shop/products/Logitech-ConferenceCam-CC3000e-USB-2.0-Video-Conferencing-Camera/3248674.aspx?RecommendedForEDC=2688909&amp;RecoType=RP&amp;cm_sp=Product-_-Session&amp;ProgramIdentifier=3"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67650" y="1375525"/>
            <a:ext cx="7772400" cy="2685900"/>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320">
                <a:solidFill>
                  <a:schemeClr val="lt2"/>
                </a:solidFill>
                <a:latin typeface="Arial"/>
                <a:ea typeface="Arial"/>
                <a:cs typeface="Arial"/>
                <a:sym typeface="Arial"/>
              </a:rPr>
              <a:t>Design and Installation of a Video Conferencing Solution at the </a:t>
            </a:r>
            <a:r>
              <a:rPr lang="en-US" sz="4320" b="0" i="0" u="none" strike="noStrike" cap="none">
                <a:solidFill>
                  <a:schemeClr val="lt2"/>
                </a:solidFill>
                <a:latin typeface="Arial"/>
                <a:ea typeface="Arial"/>
                <a:cs typeface="Arial"/>
                <a:sym typeface="Arial"/>
              </a:rPr>
              <a:t>Center of Excellence in Remote Sensing Education and Research at Elizabeth City State University </a:t>
            </a:r>
          </a:p>
        </p:txBody>
      </p:sp>
      <p:sp>
        <p:nvSpPr>
          <p:cNvPr id="92" name="Shape 92"/>
          <p:cNvSpPr txBox="1">
            <a:spLocks noGrp="1"/>
          </p:cNvSpPr>
          <p:nvPr>
            <p:ph type="subTitle" idx="1"/>
          </p:nvPr>
        </p:nvSpPr>
        <p:spPr>
          <a:xfrm>
            <a:off x="303738" y="4159692"/>
            <a:ext cx="8222100" cy="57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lt2"/>
              </a:buClr>
              <a:buSzPct val="25000"/>
              <a:buFont typeface="Noto Sans Symbols"/>
              <a:buNone/>
            </a:pPr>
            <a:r>
              <a:rPr lang="en-US" sz="2200" b="0" i="0" u="none" strike="noStrike" cap="none">
                <a:solidFill>
                  <a:schemeClr val="lt1"/>
                </a:solidFill>
                <a:latin typeface="Arial"/>
                <a:ea typeface="Arial"/>
                <a:cs typeface="Arial"/>
                <a:sym typeface="Arial"/>
              </a:rPr>
              <a:t>Networking Team</a:t>
            </a:r>
          </a:p>
          <a:p>
            <a:pPr marL="0" marR="0" lvl="0" indent="0" algn="l" rtl="0">
              <a:spcBef>
                <a:spcPts val="440"/>
              </a:spcBef>
              <a:buClr>
                <a:schemeClr val="lt2"/>
              </a:buClr>
              <a:buSzPct val="25000"/>
              <a:buFont typeface="Noto Sans Symbols"/>
              <a:buNone/>
            </a:pPr>
            <a:r>
              <a:rPr lang="en-US" sz="2200" b="0" i="0" u="none" strike="noStrike" cap="none">
                <a:solidFill>
                  <a:schemeClr val="lt1"/>
                </a:solidFill>
                <a:latin typeface="Arial"/>
                <a:ea typeface="Arial"/>
                <a:cs typeface="Arial"/>
                <a:sym typeface="Arial"/>
              </a:rPr>
              <a:t>Video Conferencing</a:t>
            </a:r>
          </a:p>
        </p:txBody>
      </p:sp>
      <p:sp>
        <p:nvSpPr>
          <p:cNvPr id="93" name="Shape 93"/>
          <p:cNvSpPr txBox="1"/>
          <p:nvPr/>
        </p:nvSpPr>
        <p:spPr>
          <a:xfrm>
            <a:off x="5524525" y="4493550"/>
            <a:ext cx="3361800" cy="1512900"/>
          </a:xfrm>
          <a:prstGeom prst="rect">
            <a:avLst/>
          </a:prstGeom>
          <a:noFill/>
          <a:ln>
            <a:noFill/>
          </a:ln>
        </p:spPr>
        <p:txBody>
          <a:bodyPr lIns="91425" tIns="91425" rIns="91425" bIns="91425" anchor="t" anchorCtr="0">
            <a:noAutofit/>
          </a:bodyPr>
          <a:lstStyle/>
          <a:p>
            <a:pPr lvl="0" rtl="0">
              <a:spcBef>
                <a:spcPts val="0"/>
              </a:spcBef>
              <a:buNone/>
            </a:pPr>
            <a:r>
              <a:rPr lang="en-US" sz="1800">
                <a:solidFill>
                  <a:schemeClr val="lt1"/>
                </a:solidFill>
              </a:rPr>
              <a:t>Students: </a:t>
            </a:r>
          </a:p>
          <a:p>
            <a:pPr lvl="0" rtl="0">
              <a:spcBef>
                <a:spcPts val="0"/>
              </a:spcBef>
              <a:buNone/>
            </a:pPr>
            <a:r>
              <a:rPr lang="en-US" sz="1800">
                <a:solidFill>
                  <a:schemeClr val="lt1"/>
                </a:solidFill>
              </a:rPr>
              <a:t>Jefferson Ridgeway</a:t>
            </a:r>
          </a:p>
          <a:p>
            <a:pPr lvl="0" rtl="0">
              <a:spcBef>
                <a:spcPts val="0"/>
              </a:spcBef>
              <a:buNone/>
            </a:pPr>
            <a:r>
              <a:rPr lang="en-US" sz="1800">
                <a:solidFill>
                  <a:schemeClr val="lt1"/>
                </a:solidFill>
              </a:rPr>
              <a:t>Kevin Benton</a:t>
            </a:r>
          </a:p>
          <a:p>
            <a:pPr lvl="0" rtl="0">
              <a:spcBef>
                <a:spcPts val="0"/>
              </a:spcBef>
              <a:buNone/>
            </a:pPr>
            <a:r>
              <a:rPr lang="en-US" sz="1800">
                <a:solidFill>
                  <a:schemeClr val="lt1"/>
                </a:solidFill>
              </a:rPr>
              <a:t>Daquan Rascoe</a:t>
            </a:r>
          </a:p>
          <a:p>
            <a:pPr lvl="0" rtl="0">
              <a:spcBef>
                <a:spcPts val="0"/>
              </a:spcBef>
              <a:buNone/>
            </a:pPr>
            <a:endParaRPr sz="1800">
              <a:solidFill>
                <a:schemeClr val="lt1"/>
              </a:solidFill>
            </a:endParaRPr>
          </a:p>
          <a:p>
            <a:pPr lvl="0" rtl="0">
              <a:spcBef>
                <a:spcPts val="0"/>
              </a:spcBef>
              <a:buNone/>
            </a:pPr>
            <a:r>
              <a:rPr lang="en-US" sz="1800">
                <a:solidFill>
                  <a:schemeClr val="lt1"/>
                </a:solidFill>
              </a:rPr>
              <a:t>Mentor: </a:t>
            </a:r>
          </a:p>
          <a:p>
            <a:pPr lvl="0">
              <a:spcBef>
                <a:spcPts val="0"/>
              </a:spcBef>
              <a:buNone/>
            </a:pPr>
            <a:r>
              <a:rPr lang="en-US" sz="1800">
                <a:solidFill>
                  <a:schemeClr val="lt1"/>
                </a:solidFill>
              </a:rPr>
              <a:t>Mr. Carlton Lamb</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Figure 1</a:t>
            </a:r>
          </a:p>
        </p:txBody>
      </p:sp>
      <p:pic>
        <p:nvPicPr>
          <p:cNvPr id="148" name="Shape 148"/>
          <p:cNvPicPr preferRelativeResize="0"/>
          <p:nvPr/>
        </p:nvPicPr>
        <p:blipFill>
          <a:blip r:embed="rId3">
            <a:alphaModFix/>
          </a:blip>
          <a:stretch>
            <a:fillRect/>
          </a:stretch>
        </p:blipFill>
        <p:spPr>
          <a:xfrm>
            <a:off x="0" y="1232166"/>
            <a:ext cx="9143998" cy="4584165"/>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235466"/>
            <a:ext cx="8520600" cy="810300"/>
          </a:xfrm>
          <a:prstGeom prst="rect">
            <a:avLst/>
          </a:prstGeom>
        </p:spPr>
        <p:txBody>
          <a:bodyPr lIns="91425" tIns="91425" rIns="91425" bIns="91425" anchor="t" anchorCtr="0">
            <a:noAutofit/>
          </a:bodyPr>
          <a:lstStyle/>
          <a:p>
            <a:pPr lvl="0">
              <a:spcBef>
                <a:spcPts val="0"/>
              </a:spcBef>
              <a:buNone/>
            </a:pPr>
            <a:r>
              <a:rPr lang="en-US"/>
              <a:t>Figure 2</a:t>
            </a:r>
          </a:p>
        </p:txBody>
      </p:sp>
      <p:pic>
        <p:nvPicPr>
          <p:cNvPr id="154" name="Shape 154"/>
          <p:cNvPicPr preferRelativeResize="0"/>
          <p:nvPr/>
        </p:nvPicPr>
        <p:blipFill>
          <a:blip r:embed="rId3">
            <a:alphaModFix/>
          </a:blip>
          <a:stretch>
            <a:fillRect/>
          </a:stretch>
        </p:blipFill>
        <p:spPr>
          <a:xfrm>
            <a:off x="409850" y="1045775"/>
            <a:ext cx="8324299" cy="4129325"/>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Conclusion</a:t>
            </a:r>
          </a:p>
        </p:txBody>
      </p:sp>
      <p:sp>
        <p:nvSpPr>
          <p:cNvPr id="160" name="Shape 160"/>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228600" rtl="0">
              <a:spcBef>
                <a:spcPts val="0"/>
              </a:spcBef>
              <a:buFont typeface="Times New Roman"/>
            </a:pPr>
            <a:r>
              <a:rPr lang="en-US">
                <a:solidFill>
                  <a:srgbClr val="000000"/>
                </a:solidFill>
                <a:latin typeface="Times New Roman"/>
                <a:ea typeface="Times New Roman"/>
                <a:cs typeface="Times New Roman"/>
                <a:sym typeface="Times New Roman"/>
              </a:rPr>
              <a:t>Based on the results from the findings and averaging the numbers from the rating system, Google hangout was rated the best among all of the criterion </a:t>
            </a:r>
          </a:p>
          <a:p>
            <a:pPr marL="457200" lvl="0" indent="-228600">
              <a:spcBef>
                <a:spcPts val="0"/>
              </a:spcBef>
              <a:buFont typeface="Times New Roman"/>
            </a:pPr>
            <a:r>
              <a:rPr lang="en-US">
                <a:solidFill>
                  <a:srgbClr val="000000"/>
                </a:solidFill>
                <a:latin typeface="Times New Roman"/>
                <a:ea typeface="Times New Roman"/>
                <a:cs typeface="Times New Roman"/>
                <a:sym typeface="Times New Roman"/>
              </a:rPr>
              <a:t>The best time to do a video conference in either Lane Hall or Dixon Hall would be to do the conference in early morning to the mid-afternoon.  Facilitating a video conference during this time period would be the best time.</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Future Work</a:t>
            </a:r>
          </a:p>
        </p:txBody>
      </p:sp>
      <p:sp>
        <p:nvSpPr>
          <p:cNvPr id="166" name="Shape 166"/>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228600" rtl="0">
              <a:spcBef>
                <a:spcPts val="0"/>
              </a:spcBef>
            </a:pPr>
            <a:r>
              <a:rPr lang="en-US">
                <a:solidFill>
                  <a:srgbClr val="000000"/>
                </a:solidFill>
                <a:latin typeface="Times New Roman"/>
                <a:ea typeface="Times New Roman"/>
                <a:cs typeface="Times New Roman"/>
                <a:sym typeface="Times New Roman"/>
              </a:rPr>
              <a:t>In continuing this project, the hope is to enhance the environment in which video conferencing take place.</a:t>
            </a:r>
          </a:p>
          <a:p>
            <a:pPr marL="914400" lvl="1" indent="-330200" rtl="0">
              <a:spcBef>
                <a:spcPts val="0"/>
              </a:spcBef>
              <a:buSzPct val="100000"/>
              <a:buAutoNum type="alphaLcPeriod"/>
            </a:pPr>
            <a:r>
              <a:rPr lang="en-US" sz="1600">
                <a:solidFill>
                  <a:srgbClr val="000000"/>
                </a:solidFill>
                <a:latin typeface="Times New Roman"/>
                <a:ea typeface="Times New Roman"/>
                <a:cs typeface="Times New Roman"/>
                <a:sym typeface="Times New Roman"/>
              </a:rPr>
              <a:t>Add better lighting in both Lane Hall and Dixon Hall and adding the signage of the university in the background of each video conference location.  </a:t>
            </a:r>
          </a:p>
          <a:p>
            <a:pPr marL="914400" lvl="1" indent="-330200" rtl="0">
              <a:spcBef>
                <a:spcPts val="0"/>
              </a:spcBef>
              <a:buSzPct val="100000"/>
              <a:buAutoNum type="alphaLcPeriod"/>
            </a:pPr>
            <a:r>
              <a:rPr lang="en-US" sz="1600">
                <a:solidFill>
                  <a:srgbClr val="000000"/>
                </a:solidFill>
                <a:latin typeface="Times New Roman"/>
                <a:ea typeface="Times New Roman"/>
                <a:cs typeface="Times New Roman"/>
                <a:sym typeface="Times New Roman"/>
              </a:rPr>
              <a:t>Furthermore, the research would also obtain better audio so that attendees can hear each other clearly and concisely. </a:t>
            </a:r>
          </a:p>
          <a:p>
            <a:pPr marL="914400" lvl="1" indent="-330200" rtl="0">
              <a:spcBef>
                <a:spcPts val="0"/>
              </a:spcBef>
              <a:buSzPct val="100000"/>
              <a:buAutoNum type="alphaLcPeriod"/>
            </a:pPr>
            <a:r>
              <a:rPr lang="en-US" sz="1600">
                <a:solidFill>
                  <a:srgbClr val="000000"/>
                </a:solidFill>
                <a:latin typeface="Times New Roman"/>
                <a:ea typeface="Times New Roman"/>
                <a:cs typeface="Times New Roman"/>
                <a:sym typeface="Times New Roman"/>
              </a:rPr>
              <a:t>In the future, the research would continue to test Google Hangout on both wired and/or wireless connections to optimize the performance and experience for the user. </a:t>
            </a:r>
          </a:p>
          <a:p>
            <a:pPr marL="914400" lvl="1" indent="-330200" rtl="0">
              <a:spcBef>
                <a:spcPts val="0"/>
              </a:spcBef>
              <a:buSzPct val="100000"/>
              <a:buAutoNum type="alphaLcPeriod"/>
            </a:pPr>
            <a:r>
              <a:rPr lang="en-US" sz="1600">
                <a:solidFill>
                  <a:srgbClr val="000000"/>
                </a:solidFill>
                <a:latin typeface="Times New Roman"/>
                <a:ea typeface="Times New Roman"/>
                <a:cs typeface="Times New Roman"/>
                <a:sym typeface="Times New Roman"/>
              </a:rPr>
              <a:t>Understanding that the team researched free options for video conferencing software</a:t>
            </a:r>
            <a:r>
              <a:rPr lang="en-US" sz="1600">
                <a:solidFill>
                  <a:srgbClr val="FF0000"/>
                </a:solidFill>
                <a:latin typeface="Times New Roman"/>
                <a:ea typeface="Times New Roman"/>
                <a:cs typeface="Times New Roman"/>
                <a:sym typeface="Times New Roman"/>
              </a:rPr>
              <a:t>,</a:t>
            </a:r>
            <a:r>
              <a:rPr lang="en-US" sz="1600">
                <a:solidFill>
                  <a:srgbClr val="0000FF"/>
                </a:solidFill>
                <a:latin typeface="Times New Roman"/>
                <a:ea typeface="Times New Roman"/>
                <a:cs typeface="Times New Roman"/>
                <a:sym typeface="Times New Roman"/>
              </a:rPr>
              <a:t>.</a:t>
            </a:r>
            <a:r>
              <a:rPr lang="en-US" sz="1600">
                <a:solidFill>
                  <a:srgbClr val="000000"/>
                </a:solidFill>
                <a:latin typeface="Times New Roman"/>
                <a:ea typeface="Times New Roman"/>
                <a:cs typeface="Times New Roman"/>
                <a:sym typeface="Times New Roman"/>
              </a:rPr>
              <a:t> </a:t>
            </a:r>
            <a:r>
              <a:rPr lang="en-US" sz="1600">
                <a:solidFill>
                  <a:srgbClr val="0000FF"/>
                </a:solidFill>
                <a:latin typeface="Times New Roman"/>
                <a:ea typeface="Times New Roman"/>
                <a:cs typeface="Times New Roman"/>
                <a:sym typeface="Times New Roman"/>
              </a:rPr>
              <a:t>I</a:t>
            </a:r>
            <a:r>
              <a:rPr lang="en-US" sz="1600">
                <a:solidFill>
                  <a:srgbClr val="000000"/>
                </a:solidFill>
                <a:latin typeface="Times New Roman"/>
                <a:ea typeface="Times New Roman"/>
                <a:cs typeface="Times New Roman"/>
                <a:sym typeface="Times New Roman"/>
              </a:rPr>
              <a:t>n the future, the research would potentially incorporate a fully paid version that would have a higher refresh rate which would mean a better quality of video compression so that the attendees would see each other clearly.</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References</a:t>
            </a:r>
          </a:p>
        </p:txBody>
      </p:sp>
      <p:sp>
        <p:nvSpPr>
          <p:cNvPr id="172" name="Shape 172"/>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330200" rtl="0">
              <a:lnSpc>
                <a:spcPct val="138000"/>
              </a:lnSpc>
              <a:spcBef>
                <a:spcPts val="0"/>
              </a:spcBef>
              <a:spcAft>
                <a:spcPts val="800"/>
              </a:spcAft>
              <a:buSzPct val="100000"/>
              <a:buFont typeface="Times New Roman"/>
            </a:pPr>
            <a:r>
              <a:rPr lang="en-US" sz="1600">
                <a:solidFill>
                  <a:srgbClr val="000000"/>
                </a:solidFill>
                <a:latin typeface="Times New Roman"/>
                <a:ea typeface="Times New Roman"/>
                <a:cs typeface="Times New Roman"/>
                <a:sym typeface="Times New Roman"/>
              </a:rPr>
              <a:t>M.  Pourazad, C.  Doutre, M.  Azimi and P.  Nasiopoulos, "HEVC: The New Gold Standard for Video Compression", </a:t>
            </a:r>
            <a:r>
              <a:rPr lang="en-US" sz="1600" i="1">
                <a:solidFill>
                  <a:srgbClr val="000000"/>
                </a:solidFill>
                <a:latin typeface="Times New Roman"/>
                <a:ea typeface="Times New Roman"/>
                <a:cs typeface="Times New Roman"/>
                <a:sym typeface="Times New Roman"/>
              </a:rPr>
              <a:t>IEEE Consumer Electronics Magazine</a:t>
            </a:r>
            <a:r>
              <a:rPr lang="en-US" sz="1600">
                <a:solidFill>
                  <a:srgbClr val="000000"/>
                </a:solidFill>
                <a:latin typeface="Times New Roman"/>
                <a:ea typeface="Times New Roman"/>
                <a:cs typeface="Times New Roman"/>
                <a:sym typeface="Times New Roman"/>
              </a:rPr>
              <a:t>, pp. 36-46, 2012.</a:t>
            </a:r>
          </a:p>
          <a:p>
            <a:pPr marL="457200" lvl="0" indent="-330200" rtl="0">
              <a:lnSpc>
                <a:spcPct val="138000"/>
              </a:lnSpc>
              <a:spcBef>
                <a:spcPts val="0"/>
              </a:spcBef>
              <a:spcAft>
                <a:spcPts val="800"/>
              </a:spcAft>
              <a:buSzPct val="100000"/>
              <a:buFont typeface="Times New Roman"/>
            </a:pPr>
            <a:r>
              <a:rPr lang="en-US" sz="1600">
                <a:solidFill>
                  <a:srgbClr val="000000"/>
                </a:solidFill>
                <a:latin typeface="Times New Roman"/>
                <a:ea typeface="Times New Roman"/>
                <a:cs typeface="Times New Roman"/>
                <a:sym typeface="Times New Roman"/>
              </a:rPr>
              <a:t>[2]"Logitech CC3000e Video Conferencing System for 6-10 people", </a:t>
            </a:r>
            <a:r>
              <a:rPr lang="en-US" sz="1600" i="1">
                <a:solidFill>
                  <a:srgbClr val="000000"/>
                </a:solidFill>
                <a:latin typeface="Times New Roman"/>
                <a:ea typeface="Times New Roman"/>
                <a:cs typeface="Times New Roman"/>
                <a:sym typeface="Times New Roman"/>
              </a:rPr>
              <a:t>Logitech.com</a:t>
            </a:r>
            <a:r>
              <a:rPr lang="en-US" sz="1600">
                <a:solidFill>
                  <a:srgbClr val="000000"/>
                </a:solidFill>
                <a:latin typeface="Times New Roman"/>
                <a:ea typeface="Times New Roman"/>
                <a:cs typeface="Times New Roman"/>
                <a:sym typeface="Times New Roman"/>
              </a:rPr>
              <a:t>, 2016. [Online]. Available: http://www.logitech.com/en-us/product/conferencecam-cc3000e. [Accessed: 29- Mar- 2016].</a:t>
            </a:r>
          </a:p>
          <a:p>
            <a:pPr marL="457200" lvl="0" indent="-330200" rtl="0">
              <a:lnSpc>
                <a:spcPct val="138000"/>
              </a:lnSpc>
              <a:spcBef>
                <a:spcPts val="0"/>
              </a:spcBef>
              <a:spcAft>
                <a:spcPts val="800"/>
              </a:spcAft>
              <a:buSzPct val="100000"/>
              <a:buFont typeface="Times New Roman"/>
            </a:pPr>
            <a:r>
              <a:rPr lang="en-US" sz="1600">
                <a:solidFill>
                  <a:srgbClr val="000000"/>
                </a:solidFill>
                <a:latin typeface="Times New Roman"/>
                <a:ea typeface="Times New Roman"/>
                <a:cs typeface="Times New Roman"/>
                <a:sym typeface="Times New Roman"/>
              </a:rPr>
              <a:t>[3]"Google Hangouts", </a:t>
            </a:r>
            <a:r>
              <a:rPr lang="en-US" sz="1600" i="1">
                <a:solidFill>
                  <a:srgbClr val="000000"/>
                </a:solidFill>
                <a:latin typeface="Times New Roman"/>
                <a:ea typeface="Times New Roman"/>
                <a:cs typeface="Times New Roman"/>
                <a:sym typeface="Times New Roman"/>
              </a:rPr>
              <a:t>Hangouts.google.com</a:t>
            </a:r>
            <a:r>
              <a:rPr lang="en-US" sz="1600">
                <a:solidFill>
                  <a:srgbClr val="000000"/>
                </a:solidFill>
                <a:latin typeface="Times New Roman"/>
                <a:ea typeface="Times New Roman"/>
                <a:cs typeface="Times New Roman"/>
                <a:sym typeface="Times New Roman"/>
              </a:rPr>
              <a:t>, 2016. [Online]. Available: https://hangouts.google.com/. [Accessed: 29- Mar- 2016].</a:t>
            </a:r>
          </a:p>
          <a:p>
            <a:pPr marL="457200" lvl="0" indent="-330200" rtl="0">
              <a:lnSpc>
                <a:spcPct val="138000"/>
              </a:lnSpc>
              <a:spcBef>
                <a:spcPts val="0"/>
              </a:spcBef>
              <a:spcAft>
                <a:spcPts val="800"/>
              </a:spcAft>
              <a:buSzPct val="100000"/>
              <a:buFont typeface="Times New Roman"/>
            </a:pPr>
            <a:r>
              <a:rPr lang="en-US" sz="1600">
                <a:solidFill>
                  <a:srgbClr val="000000"/>
                </a:solidFill>
                <a:latin typeface="Times New Roman"/>
                <a:ea typeface="Times New Roman"/>
                <a:cs typeface="Times New Roman"/>
                <a:sym typeface="Times New Roman"/>
              </a:rPr>
              <a:t>[4]"Skype | Free calls to friends and family", </a:t>
            </a:r>
            <a:r>
              <a:rPr lang="en-US" sz="1600" i="1">
                <a:solidFill>
                  <a:srgbClr val="000000"/>
                </a:solidFill>
                <a:latin typeface="Times New Roman"/>
                <a:ea typeface="Times New Roman"/>
                <a:cs typeface="Times New Roman"/>
                <a:sym typeface="Times New Roman"/>
              </a:rPr>
              <a:t>Skype.com</a:t>
            </a:r>
            <a:r>
              <a:rPr lang="en-US" sz="1600">
                <a:solidFill>
                  <a:srgbClr val="000000"/>
                </a:solidFill>
                <a:latin typeface="Times New Roman"/>
                <a:ea typeface="Times New Roman"/>
                <a:cs typeface="Times New Roman"/>
                <a:sym typeface="Times New Roman"/>
              </a:rPr>
              <a:t>, 2016. [Online]. Available: http://www.skype.com/en/. [Accessed: 29- Mar- 2016].</a:t>
            </a:r>
          </a:p>
          <a:p>
            <a:pPr marL="457200" lvl="0" indent="-330200" rtl="0">
              <a:lnSpc>
                <a:spcPct val="138000"/>
              </a:lnSpc>
              <a:spcBef>
                <a:spcPts val="0"/>
              </a:spcBef>
              <a:spcAft>
                <a:spcPts val="800"/>
              </a:spcAft>
              <a:buSzPct val="100000"/>
              <a:buFont typeface="Times New Roman"/>
            </a:pPr>
            <a:r>
              <a:rPr lang="en-US" sz="1600">
                <a:solidFill>
                  <a:srgbClr val="000000"/>
                </a:solidFill>
                <a:latin typeface="Times New Roman"/>
                <a:ea typeface="Times New Roman"/>
                <a:cs typeface="Times New Roman"/>
                <a:sym typeface="Times New Roman"/>
              </a:rPr>
              <a:t>[5]"join.me“ Free Screen Sharing, Online Meetings &amp; Web Conferencing", </a:t>
            </a:r>
            <a:r>
              <a:rPr lang="en-US" sz="1600" i="1">
                <a:solidFill>
                  <a:srgbClr val="000000"/>
                </a:solidFill>
                <a:latin typeface="Times New Roman"/>
                <a:ea typeface="Times New Roman"/>
                <a:cs typeface="Times New Roman"/>
                <a:sym typeface="Times New Roman"/>
              </a:rPr>
              <a:t>join.me</a:t>
            </a:r>
            <a:r>
              <a:rPr lang="en-US" sz="1600">
                <a:solidFill>
                  <a:srgbClr val="000000"/>
                </a:solidFill>
                <a:latin typeface="Times New Roman"/>
                <a:ea typeface="Times New Roman"/>
                <a:cs typeface="Times New Roman"/>
                <a:sym typeface="Times New Roman"/>
              </a:rPr>
              <a:t>, 2016. [Online]. Available: https://www.join.me/. [Accessed: 29- Mar- 2016].</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Acknowledgement</a:t>
            </a:r>
          </a:p>
        </p:txBody>
      </p:sp>
      <p:sp>
        <p:nvSpPr>
          <p:cNvPr id="178" name="Shape 178"/>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lvl="0" algn="ctr">
              <a:spcBef>
                <a:spcPts val="0"/>
              </a:spcBef>
              <a:buNone/>
            </a:pPr>
            <a:r>
              <a:rPr lang="en-US" sz="2400">
                <a:latin typeface="Times New Roman"/>
                <a:ea typeface="Times New Roman"/>
                <a:cs typeface="Times New Roman"/>
                <a:sym typeface="Times New Roman"/>
              </a:rPr>
              <a:t>We would like to acknowledge the </a:t>
            </a:r>
            <a:r>
              <a:rPr lang="en-US" sz="2400">
                <a:solidFill>
                  <a:srgbClr val="000000"/>
                </a:solidFill>
                <a:latin typeface="Times New Roman"/>
                <a:ea typeface="Times New Roman"/>
                <a:cs typeface="Times New Roman"/>
                <a:sym typeface="Times New Roman"/>
              </a:rPr>
              <a:t>leadership</a:t>
            </a:r>
            <a:r>
              <a:rPr lang="en-US" sz="2400">
                <a:latin typeface="Times New Roman"/>
                <a:ea typeface="Times New Roman"/>
                <a:cs typeface="Times New Roman"/>
                <a:sym typeface="Times New Roman"/>
              </a:rPr>
              <a:t> of Dr. Linda Hayden who has provided the funding and the opportunity for this project's completion</a:t>
            </a:r>
            <a:r>
              <a:rPr lang="en-US" sz="2400">
                <a:solidFill>
                  <a:srgbClr val="000000"/>
                </a:solidFill>
                <a:latin typeface="Times New Roman"/>
                <a:ea typeface="Times New Roman"/>
                <a:cs typeface="Times New Roman"/>
                <a:sym typeface="Times New Roman"/>
              </a:rPr>
              <a:t>.</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311700" y="1639833"/>
            <a:ext cx="8520600" cy="4452000"/>
          </a:xfrm>
          <a:prstGeom prst="rect">
            <a:avLst/>
          </a:prstGeom>
          <a:noFill/>
          <a:ln>
            <a:noFill/>
          </a:ln>
        </p:spPr>
        <p:txBody>
          <a:bodyPr lIns="91425" tIns="45700" rIns="91425" bIns="45700" anchor="t" anchorCtr="0">
            <a:noAutofit/>
          </a:bodyPr>
          <a:lstStyle/>
          <a:p>
            <a:pPr marL="45720" marR="0" lvl="0" indent="-7619" algn="ctr" rtl="0">
              <a:spcBef>
                <a:spcPts val="0"/>
              </a:spcBef>
              <a:buClr>
                <a:schemeClr val="lt2"/>
              </a:buClr>
              <a:buSzPct val="25000"/>
              <a:buFont typeface="Noto Sans Symbols"/>
              <a:buNone/>
            </a:pPr>
            <a:endParaRPr sz="3200">
              <a:solidFill>
                <a:srgbClr val="000000"/>
              </a:solidFill>
              <a:latin typeface="Arial"/>
              <a:ea typeface="Arial"/>
              <a:cs typeface="Arial"/>
              <a:sym typeface="Arial"/>
            </a:endParaRPr>
          </a:p>
          <a:p>
            <a:pPr marL="45720" marR="0" lvl="0" indent="-7619" algn="ctr" rtl="0">
              <a:spcBef>
                <a:spcPts val="0"/>
              </a:spcBef>
              <a:buClr>
                <a:schemeClr val="lt2"/>
              </a:buClr>
              <a:buSzPct val="25000"/>
              <a:buFont typeface="Noto Sans Symbols"/>
              <a:buNone/>
            </a:pPr>
            <a:endParaRPr sz="3200">
              <a:solidFill>
                <a:srgbClr val="000000"/>
              </a:solidFill>
              <a:latin typeface="Arial"/>
              <a:ea typeface="Arial"/>
              <a:cs typeface="Arial"/>
              <a:sym typeface="Arial"/>
            </a:endParaRPr>
          </a:p>
          <a:p>
            <a:pPr marL="0" marR="0" lvl="0" indent="0" algn="ctr" rtl="0">
              <a:spcBef>
                <a:spcPts val="0"/>
              </a:spcBef>
              <a:buClr>
                <a:schemeClr val="lt2"/>
              </a:buClr>
              <a:buSzPct val="25000"/>
              <a:buFont typeface="Noto Sans Symbols"/>
              <a:buNone/>
            </a:pPr>
            <a:r>
              <a:rPr lang="en-US" sz="3200">
                <a:solidFill>
                  <a:srgbClr val="000000"/>
                </a:solidFill>
                <a:latin typeface="Arial"/>
                <a:ea typeface="Arial"/>
                <a:cs typeface="Arial"/>
                <a:sym typeface="Arial"/>
              </a:rPr>
              <a:t>Questions?</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Abstract </a:t>
            </a:r>
          </a:p>
        </p:txBody>
      </p:sp>
      <p:sp>
        <p:nvSpPr>
          <p:cNvPr id="99" name="Shape 99"/>
          <p:cNvSpPr txBox="1">
            <a:spLocks noGrp="1"/>
          </p:cNvSpPr>
          <p:nvPr>
            <p:ph type="body" idx="4294967295"/>
          </p:nvPr>
        </p:nvSpPr>
        <p:spPr>
          <a:xfrm>
            <a:off x="272450" y="1203008"/>
            <a:ext cx="8520600" cy="4452000"/>
          </a:xfrm>
          <a:prstGeom prst="rect">
            <a:avLst/>
          </a:prstGeom>
        </p:spPr>
        <p:txBody>
          <a:bodyPr lIns="91425" tIns="91425" rIns="91425" bIns="91425" anchor="t" anchorCtr="0">
            <a:noAutofit/>
          </a:bodyPr>
          <a:lstStyle/>
          <a:p>
            <a:r>
              <a:rPr lang="en-US" sz="1400" dirty="0" smtClean="0">
                <a:solidFill>
                  <a:srgbClr val="000000"/>
                </a:solidFill>
                <a:latin typeface="Times New Roman"/>
                <a:ea typeface="Times New Roman"/>
                <a:cs typeface="Times New Roman"/>
                <a:sym typeface="Times New Roman"/>
              </a:rPr>
              <a:t>During the 2016 Spring Semester, the Research Experience Undergraduates Networking team project identified, evaluated, and implemented a video conference solution.  The main objective was to establish a fully functioning video conferencing solution in four locations: Dixon-Patterson Hall, Rooms 226, 232 and Lane Hall, Rooms 111 and 119.  </a:t>
            </a:r>
            <a:r>
              <a:rPr lang="en-US" sz="1400" dirty="0" smtClean="0">
                <a:solidFill>
                  <a:srgbClr val="000000"/>
                </a:solidFill>
                <a:latin typeface="Times New Roman"/>
                <a:ea typeface="Times New Roman"/>
                <a:cs typeface="Times New Roman"/>
                <a:sym typeface="Times New Roman"/>
              </a:rPr>
              <a:t>To understand and create the scope of the work for the project, the team had to research/analyze the rigorous standards which are set in place by the International Telecommunications Union.  This agency works directly under the authority of the United Nations and is charged with issues relating to information and communication technologies.  The team examined the H.323 standard for Telemedicine, how Telemedicine has evolved, and how the H.323 standard has progressively changed the way we conduct our lives.  After replicating the layout of the four spaces, the next objective was to identify and evaluate a software solution.  After identifying and evaluating multiple video conferencing applications, the team selected a specific application.  An example of an issue which eliminated one application was when an application indicated that a user would only have to open a link in the browser to be able to connect; but it did not indicate that the link would only work from within a certain browser.  As for the hardware, the technical specifications of components were used to identify the hardware components.  This method of selection, immediately gave preference to specific devices.  The team also analyzed the history of video conferencing and how it has evolved.  This research project enables the Center of Excellence in Remote Sensing Education and Research (CERSER) participants and invited guests to engage with others through video conferencing services. </a:t>
            </a:r>
          </a:p>
          <a:p>
            <a:r>
              <a:rPr lang="en-US" sz="1400" b="1" dirty="0" smtClean="0">
                <a:solidFill>
                  <a:srgbClr val="000000"/>
                </a:solidFill>
                <a:latin typeface="Times New Roman"/>
                <a:ea typeface="Times New Roman"/>
                <a:cs typeface="Times New Roman"/>
                <a:sym typeface="Times New Roman"/>
              </a:rPr>
              <a:t>Keywords </a:t>
            </a:r>
            <a:r>
              <a:rPr lang="en-US" sz="1400" dirty="0" smtClean="0">
                <a:solidFill>
                  <a:srgbClr val="000000"/>
                </a:solidFill>
                <a:latin typeface="Times New Roman"/>
                <a:ea typeface="Times New Roman"/>
                <a:cs typeface="Times New Roman"/>
                <a:sym typeface="Times New Roman"/>
              </a:rPr>
              <a:t>– Networking, video conferencing, CERSER, ECSU</a:t>
            </a:r>
            <a:endParaRPr lang="en-US" sz="1400" b="1" dirty="0" smtClean="0">
              <a:solidFill>
                <a:srgbClr val="000000"/>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What is Video Conferencing? </a:t>
            </a:r>
          </a:p>
        </p:txBody>
      </p:sp>
      <p:sp>
        <p:nvSpPr>
          <p:cNvPr id="105" name="Shape 105"/>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228600" rtl="0">
              <a:spcBef>
                <a:spcPts val="0"/>
              </a:spcBef>
              <a:buClr>
                <a:srgbClr val="000000"/>
              </a:buClr>
              <a:buFont typeface="Times New Roman"/>
              <a:buChar char="●"/>
            </a:pPr>
            <a:r>
              <a:rPr lang="en-US">
                <a:solidFill>
                  <a:srgbClr val="000000"/>
                </a:solidFill>
                <a:latin typeface="Times New Roman"/>
                <a:ea typeface="Times New Roman"/>
                <a:cs typeface="Times New Roman"/>
                <a:sym typeface="Times New Roman"/>
              </a:rPr>
              <a:t>Video conferencing is a method of communication that incorporates both picture and audio simultaneously. </a:t>
            </a:r>
          </a:p>
          <a:p>
            <a:pPr marL="457200" lvl="0" indent="-228600" rtl="0">
              <a:spcBef>
                <a:spcPts val="0"/>
              </a:spcBef>
              <a:buClr>
                <a:srgbClr val="000000"/>
              </a:buClr>
              <a:buFont typeface="Times New Roman"/>
              <a:buChar char="●"/>
            </a:pPr>
            <a:r>
              <a:rPr lang="en-US">
                <a:solidFill>
                  <a:srgbClr val="000000"/>
                </a:solidFill>
                <a:latin typeface="Times New Roman"/>
                <a:ea typeface="Times New Roman"/>
                <a:cs typeface="Times New Roman"/>
                <a:sym typeface="Times New Roman"/>
              </a:rPr>
              <a:t>It has standards that are managed by several organizations like the International</a:t>
            </a:r>
            <a:r>
              <a:rPr lang="en-US" b="1">
                <a:solidFill>
                  <a:srgbClr val="000000"/>
                </a:solidFill>
                <a:latin typeface="Times New Roman"/>
                <a:ea typeface="Times New Roman"/>
                <a:cs typeface="Times New Roman"/>
                <a:sym typeface="Times New Roman"/>
              </a:rPr>
              <a:t> </a:t>
            </a:r>
            <a:r>
              <a:rPr lang="en-US">
                <a:solidFill>
                  <a:srgbClr val="000000"/>
                </a:solidFill>
                <a:latin typeface="Times New Roman"/>
                <a:ea typeface="Times New Roman"/>
                <a:cs typeface="Times New Roman"/>
                <a:sym typeface="Times New Roman"/>
              </a:rPr>
              <a:t>Telecommunication</a:t>
            </a:r>
            <a:r>
              <a:rPr lang="en-US" b="1">
                <a:solidFill>
                  <a:srgbClr val="000000"/>
                </a:solidFill>
                <a:latin typeface="Times New Roman"/>
                <a:ea typeface="Times New Roman"/>
                <a:cs typeface="Times New Roman"/>
                <a:sym typeface="Times New Roman"/>
              </a:rPr>
              <a:t> </a:t>
            </a:r>
            <a:r>
              <a:rPr lang="en-US">
                <a:solidFill>
                  <a:srgbClr val="000000"/>
                </a:solidFill>
                <a:latin typeface="Times New Roman"/>
                <a:ea typeface="Times New Roman"/>
                <a:cs typeface="Times New Roman"/>
                <a:sym typeface="Times New Roman"/>
              </a:rPr>
              <a:t>Union (ITU) and the International Organization for Standardization (ISO)</a:t>
            </a:r>
          </a:p>
          <a:p>
            <a:pPr marL="457200" lvl="0" indent="-228600">
              <a:spcBef>
                <a:spcPts val="480"/>
              </a:spcBef>
              <a:buFont typeface="Times New Roman"/>
              <a:buChar char="●"/>
            </a:pPr>
            <a:r>
              <a:rPr lang="en-US">
                <a:solidFill>
                  <a:srgbClr val="000000"/>
                </a:solidFill>
                <a:latin typeface="Times New Roman"/>
                <a:ea typeface="Times New Roman"/>
                <a:cs typeface="Times New Roman"/>
                <a:sym typeface="Times New Roman"/>
              </a:rPr>
              <a:t>The New Gold Standard for Video Compression is H.264 Standard</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History </a:t>
            </a:r>
          </a:p>
        </p:txBody>
      </p:sp>
      <p:sp>
        <p:nvSpPr>
          <p:cNvPr id="111" name="Shape 111"/>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228600" rtl="0">
              <a:spcBef>
                <a:spcPts val="0"/>
              </a:spcBef>
              <a:buClr>
                <a:srgbClr val="000000"/>
              </a:buClr>
              <a:buFont typeface="Times New Roman"/>
              <a:buChar char="●"/>
            </a:pPr>
            <a:r>
              <a:rPr lang="en-US">
                <a:solidFill>
                  <a:srgbClr val="000000"/>
                </a:solidFill>
                <a:latin typeface="Times New Roman"/>
                <a:ea typeface="Times New Roman"/>
                <a:cs typeface="Times New Roman"/>
                <a:sym typeface="Times New Roman"/>
              </a:rPr>
              <a:t>Video conferencing goes as far back as the invention of television</a:t>
            </a:r>
          </a:p>
          <a:p>
            <a:pPr marL="457200" lvl="0" indent="-228600" rtl="0">
              <a:spcBef>
                <a:spcPts val="0"/>
              </a:spcBef>
              <a:buClr>
                <a:srgbClr val="000000"/>
              </a:buClr>
              <a:buFont typeface="Times New Roman"/>
              <a:buChar char="●"/>
            </a:pPr>
            <a:r>
              <a:rPr lang="en-US">
                <a:solidFill>
                  <a:srgbClr val="000000"/>
                </a:solidFill>
                <a:latin typeface="Times New Roman"/>
                <a:ea typeface="Times New Roman"/>
                <a:cs typeface="Times New Roman"/>
                <a:sym typeface="Times New Roman"/>
              </a:rPr>
              <a:t>Introduction of Teleconferencing </a:t>
            </a:r>
          </a:p>
          <a:p>
            <a:pPr marL="457200" lvl="0" indent="-228600" rtl="0">
              <a:spcBef>
                <a:spcPts val="0"/>
              </a:spcBef>
              <a:buClr>
                <a:srgbClr val="000000"/>
              </a:buClr>
              <a:buFont typeface="Times New Roman"/>
              <a:buChar char="●"/>
            </a:pPr>
            <a:r>
              <a:rPr lang="en-US">
                <a:solidFill>
                  <a:srgbClr val="000000"/>
                </a:solidFill>
                <a:latin typeface="Times New Roman"/>
                <a:ea typeface="Times New Roman"/>
                <a:cs typeface="Times New Roman"/>
                <a:sym typeface="Times New Roman"/>
              </a:rPr>
              <a:t>Major event in 1927 </a:t>
            </a:r>
          </a:p>
          <a:p>
            <a:pPr marL="457200" lvl="0" indent="-228600" rtl="0">
              <a:spcBef>
                <a:spcPts val="0"/>
              </a:spcBef>
              <a:buClr>
                <a:srgbClr val="000000"/>
              </a:buClr>
              <a:buFont typeface="Times New Roman"/>
              <a:buChar char="●"/>
            </a:pPr>
            <a:r>
              <a:rPr lang="en-US">
                <a:solidFill>
                  <a:srgbClr val="000000"/>
                </a:solidFill>
                <a:latin typeface="Times New Roman"/>
                <a:ea typeface="Times New Roman"/>
                <a:cs typeface="Times New Roman"/>
                <a:sym typeface="Times New Roman"/>
              </a:rPr>
              <a:t>Elements of video conferencing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829516"/>
            <a:ext cx="8520600" cy="810300"/>
          </a:xfrm>
          <a:prstGeom prst="rect">
            <a:avLst/>
          </a:prstGeom>
          <a:noFill/>
          <a:ln>
            <a:noFill/>
          </a:ln>
        </p:spPr>
        <p:txBody>
          <a:bodyPr lIns="91425" tIns="45700" rIns="91425" bIns="45700" anchor="b" anchorCtr="0">
            <a:noAutofit/>
          </a:bodyPr>
          <a:lstStyle/>
          <a:p>
            <a:pPr marL="0" marR="0" lvl="0" indent="0" rtl="0">
              <a:spcBef>
                <a:spcPts val="0"/>
              </a:spcBef>
              <a:buClr>
                <a:schemeClr val="lt2"/>
              </a:buClr>
              <a:buSzPct val="25000"/>
              <a:buFont typeface="Arial"/>
              <a:buNone/>
            </a:pPr>
            <a:r>
              <a:rPr lang="en-US" sz="3600" b="0" i="0" u="none" strike="noStrike" cap="none">
                <a:latin typeface="Arial"/>
                <a:ea typeface="Arial"/>
                <a:cs typeface="Arial"/>
                <a:sym typeface="Arial"/>
              </a:rPr>
              <a:t>Understanding the need-</a:t>
            </a:r>
            <a:br>
              <a:rPr lang="en-US" sz="3600" b="0" i="0" u="none" strike="noStrike" cap="none">
                <a:latin typeface="Arial"/>
                <a:ea typeface="Arial"/>
                <a:cs typeface="Arial"/>
                <a:sym typeface="Arial"/>
              </a:rPr>
            </a:br>
            <a:r>
              <a:rPr lang="en-US" sz="3600" b="0" i="0" u="none" strike="noStrike" cap="none">
                <a:latin typeface="Arial"/>
                <a:ea typeface="Arial"/>
                <a:cs typeface="Arial"/>
                <a:sym typeface="Arial"/>
              </a:rPr>
              <a:t>Creating the expectation!</a:t>
            </a:r>
          </a:p>
        </p:txBody>
      </p:sp>
      <p:sp>
        <p:nvSpPr>
          <p:cNvPr id="117" name="Shape 117"/>
          <p:cNvSpPr txBox="1">
            <a:spLocks noGrp="1"/>
          </p:cNvSpPr>
          <p:nvPr>
            <p:ph type="body" idx="1"/>
          </p:nvPr>
        </p:nvSpPr>
        <p:spPr>
          <a:xfrm>
            <a:off x="311700" y="1639833"/>
            <a:ext cx="8520600" cy="4452000"/>
          </a:xfrm>
          <a:prstGeom prst="rect">
            <a:avLst/>
          </a:prstGeom>
          <a:noFill/>
          <a:ln>
            <a:noFill/>
          </a:ln>
        </p:spPr>
        <p:txBody>
          <a:bodyPr lIns="91425" tIns="45700" rIns="91425" bIns="45700" anchor="t" anchorCtr="0">
            <a:noAutofit/>
          </a:bodyPr>
          <a:lstStyle/>
          <a:p>
            <a:pPr marL="228600" marR="0" lvl="0" indent="-177800" algn="l" rtl="0">
              <a:spcBef>
                <a:spcPts val="0"/>
              </a:spcBef>
              <a:spcAft>
                <a:spcPts val="0"/>
              </a:spcAft>
              <a:buClr>
                <a:srgbClr val="000000"/>
              </a:buClr>
              <a:buSzPct val="100000"/>
              <a:buFont typeface="Times New Roman"/>
              <a:buChar char="▪"/>
            </a:pPr>
            <a:r>
              <a:rPr lang="en-US" b="0" i="0" u="none" strike="noStrike" cap="none">
                <a:solidFill>
                  <a:srgbClr val="000000"/>
                </a:solidFill>
                <a:latin typeface="Times New Roman"/>
                <a:ea typeface="Times New Roman"/>
                <a:cs typeface="Times New Roman"/>
                <a:sym typeface="Times New Roman"/>
              </a:rPr>
              <a:t>Current ability to perform videoconferencing </a:t>
            </a:r>
          </a:p>
          <a:p>
            <a:pPr marL="502919" marR="0" lvl="1" indent="-185419" algn="l" rtl="0">
              <a:spcBef>
                <a:spcPts val="360"/>
              </a:spcBef>
              <a:spcAft>
                <a:spcPts val="0"/>
              </a:spcAft>
              <a:buClr>
                <a:srgbClr val="000000"/>
              </a:buClr>
              <a:buSzPct val="100000"/>
              <a:buFont typeface="Times New Roman"/>
              <a:buChar char="▪"/>
            </a:pPr>
            <a:r>
              <a:rPr lang="en-US" sz="1800" b="0" i="0" u="none" strike="noStrike" cap="none">
                <a:solidFill>
                  <a:srgbClr val="000000"/>
                </a:solidFill>
                <a:latin typeface="Times New Roman"/>
                <a:ea typeface="Times New Roman"/>
                <a:cs typeface="Times New Roman"/>
                <a:sym typeface="Times New Roman"/>
              </a:rPr>
              <a:t>What are the options now</a:t>
            </a:r>
          </a:p>
          <a:p>
            <a:pPr marL="502919" marR="0" lvl="1" indent="-185419" algn="l" rtl="0">
              <a:spcBef>
                <a:spcPts val="360"/>
              </a:spcBef>
              <a:spcAft>
                <a:spcPts val="0"/>
              </a:spcAft>
              <a:buClr>
                <a:srgbClr val="000000"/>
              </a:buClr>
              <a:buSzPct val="100000"/>
              <a:buFont typeface="Times New Roman"/>
              <a:buChar char="▪"/>
            </a:pPr>
            <a:r>
              <a:rPr lang="en-US" sz="1800" b="0" i="0" u="none" strike="noStrike" cap="none">
                <a:solidFill>
                  <a:srgbClr val="000000"/>
                </a:solidFill>
                <a:latin typeface="Times New Roman"/>
                <a:ea typeface="Times New Roman"/>
                <a:cs typeface="Times New Roman"/>
                <a:sym typeface="Times New Roman"/>
              </a:rPr>
              <a:t>Locations  -</a:t>
            </a:r>
            <a:r>
              <a:rPr lang="en-US" sz="1800">
                <a:solidFill>
                  <a:srgbClr val="000000"/>
                </a:solidFill>
                <a:latin typeface="Times New Roman"/>
                <a:ea typeface="Times New Roman"/>
                <a:cs typeface="Times New Roman"/>
                <a:sym typeface="Times New Roman"/>
              </a:rPr>
              <a:t>  Dixon-Patterson Building, and Lane Hall</a:t>
            </a:r>
          </a:p>
          <a:p>
            <a:pPr marL="228600" marR="0" lvl="0" indent="-177800" algn="l" rtl="0">
              <a:spcBef>
                <a:spcPts val="400"/>
              </a:spcBef>
              <a:spcAft>
                <a:spcPts val="0"/>
              </a:spcAft>
              <a:buClr>
                <a:srgbClr val="000000"/>
              </a:buClr>
              <a:buSzPct val="100000"/>
              <a:buFont typeface="Times New Roman"/>
              <a:buChar char="▪"/>
            </a:pPr>
            <a:r>
              <a:rPr lang="en-US" b="0" i="0" u="none" strike="noStrike" cap="none">
                <a:solidFill>
                  <a:srgbClr val="000000"/>
                </a:solidFill>
                <a:latin typeface="Times New Roman"/>
                <a:ea typeface="Times New Roman"/>
                <a:cs typeface="Times New Roman"/>
                <a:sym typeface="Times New Roman"/>
              </a:rPr>
              <a:t>Benefits of videoconferencing</a:t>
            </a:r>
          </a:p>
          <a:p>
            <a:pPr marL="502919" marR="0" lvl="1" indent="-185419" algn="l" rtl="0">
              <a:spcBef>
                <a:spcPts val="360"/>
              </a:spcBef>
              <a:spcAft>
                <a:spcPts val="0"/>
              </a:spcAft>
              <a:buClr>
                <a:srgbClr val="000000"/>
              </a:buClr>
              <a:buSzPct val="100000"/>
              <a:buFont typeface="Times New Roman"/>
              <a:buChar char="▪"/>
            </a:pPr>
            <a:r>
              <a:rPr lang="en-US" sz="1800" b="0" i="0" u="none" strike="noStrike" cap="none">
                <a:solidFill>
                  <a:srgbClr val="000000"/>
                </a:solidFill>
                <a:latin typeface="Times New Roman"/>
                <a:ea typeface="Times New Roman"/>
                <a:cs typeface="Times New Roman"/>
                <a:sym typeface="Times New Roman"/>
              </a:rPr>
              <a:t>Training Sessions</a:t>
            </a:r>
          </a:p>
          <a:p>
            <a:pPr marL="502919" marR="0" lvl="1" indent="-185419" algn="l" rtl="0">
              <a:spcBef>
                <a:spcPts val="360"/>
              </a:spcBef>
              <a:spcAft>
                <a:spcPts val="0"/>
              </a:spcAft>
              <a:buClr>
                <a:srgbClr val="000000"/>
              </a:buClr>
              <a:buSzPct val="100000"/>
              <a:buFont typeface="Times New Roman"/>
              <a:buChar char="▪"/>
            </a:pPr>
            <a:r>
              <a:rPr lang="en-US" sz="1800" b="0" i="0" u="none" strike="noStrike" cap="none">
                <a:solidFill>
                  <a:srgbClr val="000000"/>
                </a:solidFill>
                <a:latin typeface="Times New Roman"/>
                <a:ea typeface="Times New Roman"/>
                <a:cs typeface="Times New Roman"/>
                <a:sym typeface="Times New Roman"/>
              </a:rPr>
              <a:t>Meetings</a:t>
            </a:r>
          </a:p>
          <a:p>
            <a:pPr marL="502919" marR="0" lvl="1" indent="-185419" algn="l" rtl="0">
              <a:spcBef>
                <a:spcPts val="360"/>
              </a:spcBef>
              <a:spcAft>
                <a:spcPts val="0"/>
              </a:spcAft>
              <a:buClr>
                <a:srgbClr val="000000"/>
              </a:buClr>
              <a:buSzPct val="100000"/>
              <a:buFont typeface="Times New Roman"/>
              <a:buChar char="▪"/>
            </a:pPr>
            <a:r>
              <a:rPr lang="en-US" sz="1800" b="0" i="0" u="none" strike="noStrike" cap="none">
                <a:solidFill>
                  <a:srgbClr val="000000"/>
                </a:solidFill>
                <a:latin typeface="Times New Roman"/>
                <a:ea typeface="Times New Roman"/>
                <a:cs typeface="Times New Roman"/>
                <a:sym typeface="Times New Roman"/>
              </a:rPr>
              <a:t>Content Sharing</a:t>
            </a:r>
          </a:p>
          <a:p>
            <a:pPr marL="228600" marR="0" lvl="0" indent="-177800" algn="l" rtl="0">
              <a:spcBef>
                <a:spcPts val="360"/>
              </a:spcBef>
              <a:spcAft>
                <a:spcPts val="0"/>
              </a:spcAft>
              <a:buClr>
                <a:srgbClr val="000000"/>
              </a:buClr>
              <a:buSzPct val="100000"/>
              <a:buFont typeface="Times New Roman"/>
              <a:buChar char="▪"/>
            </a:pPr>
            <a:r>
              <a:rPr lang="en-US">
                <a:solidFill>
                  <a:srgbClr val="000000"/>
                </a:solidFill>
                <a:latin typeface="Times New Roman"/>
                <a:ea typeface="Times New Roman"/>
                <a:cs typeface="Times New Roman"/>
                <a:sym typeface="Times New Roman"/>
              </a:rPr>
              <a:t>The issues last semester </a:t>
            </a:r>
          </a:p>
          <a:p>
            <a:pPr marL="502919" marR="0" lvl="1" indent="-185419" algn="l" rtl="0">
              <a:spcBef>
                <a:spcPts val="360"/>
              </a:spcBef>
              <a:spcAft>
                <a:spcPts val="0"/>
              </a:spcAft>
              <a:buClr>
                <a:srgbClr val="000000"/>
              </a:buClr>
              <a:buSzPct val="100000"/>
              <a:buFont typeface="Times New Roman"/>
              <a:buChar char="▪"/>
            </a:pPr>
            <a:r>
              <a:rPr lang="en-US" sz="1800">
                <a:solidFill>
                  <a:srgbClr val="000000"/>
                </a:solidFill>
                <a:latin typeface="Times New Roman"/>
                <a:ea typeface="Times New Roman"/>
                <a:cs typeface="Times New Roman"/>
                <a:sym typeface="Times New Roman"/>
              </a:rPr>
              <a:t>Poor video</a:t>
            </a:r>
          </a:p>
          <a:p>
            <a:pPr marL="502919" marR="0" lvl="1" indent="-185419" algn="l" rtl="0">
              <a:spcBef>
                <a:spcPts val="360"/>
              </a:spcBef>
              <a:spcAft>
                <a:spcPts val="0"/>
              </a:spcAft>
              <a:buClr>
                <a:srgbClr val="000000"/>
              </a:buClr>
              <a:buSzPct val="100000"/>
              <a:buFont typeface="Times New Roman"/>
              <a:buChar char="▪"/>
            </a:pPr>
            <a:r>
              <a:rPr lang="en-US" sz="1800">
                <a:solidFill>
                  <a:srgbClr val="000000"/>
                </a:solidFill>
                <a:latin typeface="Times New Roman"/>
                <a:ea typeface="Times New Roman"/>
                <a:cs typeface="Times New Roman"/>
                <a:sym typeface="Times New Roman"/>
              </a:rPr>
              <a:t>Poor audio</a:t>
            </a:r>
          </a:p>
          <a:p>
            <a:pPr marL="0" marR="0" lvl="0" indent="0" algn="l" rtl="0">
              <a:spcBef>
                <a:spcPts val="360"/>
              </a:spcBef>
              <a:spcAft>
                <a:spcPts val="0"/>
              </a:spcAft>
              <a:buNone/>
            </a:pPr>
            <a:endParaRPr sz="1800">
              <a:solidFill>
                <a:srgbClr val="000000"/>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546666"/>
            <a:ext cx="8520600" cy="810300"/>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000" b="0" i="0" u="none" strike="noStrike" cap="none">
                <a:latin typeface="Arial"/>
                <a:ea typeface="Arial"/>
                <a:cs typeface="Arial"/>
                <a:sym typeface="Arial"/>
              </a:rPr>
              <a:t>Our </a:t>
            </a:r>
            <a:r>
              <a:rPr lang="en-US" sz="4000">
                <a:latin typeface="Arial"/>
                <a:ea typeface="Arial"/>
                <a:cs typeface="Arial"/>
                <a:sym typeface="Arial"/>
              </a:rPr>
              <a:t>Hardware</a:t>
            </a:r>
          </a:p>
        </p:txBody>
      </p:sp>
      <p:sp>
        <p:nvSpPr>
          <p:cNvPr id="123" name="Shape 123"/>
          <p:cNvSpPr txBox="1">
            <a:spLocks noGrp="1"/>
          </p:cNvSpPr>
          <p:nvPr>
            <p:ph type="body" idx="1"/>
          </p:nvPr>
        </p:nvSpPr>
        <p:spPr>
          <a:xfrm>
            <a:off x="311700" y="1639833"/>
            <a:ext cx="8520600" cy="4452000"/>
          </a:xfrm>
          <a:prstGeom prst="rect">
            <a:avLst/>
          </a:prstGeom>
          <a:noFill/>
          <a:ln>
            <a:noFill/>
          </a:ln>
        </p:spPr>
        <p:txBody>
          <a:bodyPr lIns="91425" tIns="45700" rIns="91425" bIns="45700" anchor="t" anchorCtr="0">
            <a:noAutofit/>
          </a:bodyPr>
          <a:lstStyle/>
          <a:p>
            <a:pPr marL="228600" marR="0" lvl="0" indent="-177800" algn="l" rtl="0">
              <a:spcBef>
                <a:spcPts val="0"/>
              </a:spcBef>
              <a:spcAft>
                <a:spcPts val="0"/>
              </a:spcAft>
              <a:buClr>
                <a:srgbClr val="000000"/>
              </a:buClr>
              <a:buSzPct val="100000"/>
              <a:buFont typeface="Times New Roman"/>
              <a:buChar char="▪"/>
            </a:pPr>
            <a:r>
              <a:rPr lang="en-US" b="0" i="0" u="none" strike="noStrike" cap="none">
                <a:solidFill>
                  <a:srgbClr val="000000"/>
                </a:solidFill>
                <a:latin typeface="Times New Roman"/>
                <a:ea typeface="Times New Roman"/>
                <a:cs typeface="Times New Roman"/>
                <a:sym typeface="Times New Roman"/>
              </a:rPr>
              <a:t>Logitech </a:t>
            </a:r>
            <a:r>
              <a:rPr lang="en-US">
                <a:solidFill>
                  <a:srgbClr val="000000"/>
                </a:solidFill>
                <a:latin typeface="Times New Roman"/>
                <a:ea typeface="Times New Roman"/>
                <a:cs typeface="Times New Roman"/>
                <a:sym typeface="Times New Roman"/>
              </a:rPr>
              <a:t>Conferencecam</a:t>
            </a:r>
            <a:r>
              <a:rPr lang="en-US" b="0" i="0" u="none" strike="noStrike" cap="none">
                <a:solidFill>
                  <a:srgbClr val="000000"/>
                </a:solidFill>
                <a:latin typeface="Times New Roman"/>
                <a:ea typeface="Times New Roman"/>
                <a:cs typeface="Times New Roman"/>
                <a:sym typeface="Times New Roman"/>
              </a:rPr>
              <a:t> </a:t>
            </a:r>
            <a:r>
              <a:rPr lang="en-US" b="0" i="0" u="sng" strike="noStrike" cap="none">
                <a:solidFill>
                  <a:srgbClr val="000000"/>
                </a:solidFill>
                <a:latin typeface="Times New Roman"/>
                <a:ea typeface="Times New Roman"/>
                <a:cs typeface="Times New Roman"/>
                <a:sym typeface="Times New Roman"/>
                <a:hlinkClick r:id="rId3"/>
              </a:rPr>
              <a:t>BCC950</a:t>
            </a:r>
            <a:r>
              <a:rPr lang="en-US" b="0" i="0" u="none" strike="noStrike" cap="none">
                <a:solidFill>
                  <a:srgbClr val="000000"/>
                </a:solidFill>
                <a:latin typeface="Times New Roman"/>
                <a:ea typeface="Times New Roman"/>
                <a:cs typeface="Times New Roman"/>
                <a:sym typeface="Times New Roman"/>
              </a:rPr>
              <a:t> Video Conferencing camera </a:t>
            </a:r>
          </a:p>
          <a:p>
            <a:pPr marL="228600" marR="0" lvl="0" indent="-177800" algn="l" rtl="0">
              <a:spcBef>
                <a:spcPts val="0"/>
              </a:spcBef>
              <a:spcAft>
                <a:spcPts val="0"/>
              </a:spcAft>
              <a:buClr>
                <a:srgbClr val="000000"/>
              </a:buClr>
              <a:buSzPct val="100000"/>
              <a:buFont typeface="Times New Roman"/>
              <a:buChar char="▪"/>
            </a:pPr>
            <a:r>
              <a:rPr lang="en-US" b="0" i="0" u="none" strike="noStrike" cap="none">
                <a:solidFill>
                  <a:srgbClr val="000000"/>
                </a:solidFill>
                <a:latin typeface="Times New Roman"/>
                <a:ea typeface="Times New Roman"/>
                <a:cs typeface="Times New Roman"/>
                <a:sym typeface="Times New Roman"/>
              </a:rPr>
              <a:t>Logitech </a:t>
            </a:r>
            <a:r>
              <a:rPr lang="en-US">
                <a:solidFill>
                  <a:srgbClr val="000000"/>
                </a:solidFill>
                <a:latin typeface="Times New Roman"/>
                <a:ea typeface="Times New Roman"/>
                <a:cs typeface="Times New Roman"/>
                <a:sym typeface="Times New Roman"/>
              </a:rPr>
              <a:t>Conferencecam</a:t>
            </a:r>
            <a:r>
              <a:rPr lang="en-US" b="0" i="0" u="none" strike="noStrike" cap="none">
                <a:solidFill>
                  <a:srgbClr val="000000"/>
                </a:solidFill>
                <a:latin typeface="Times New Roman"/>
                <a:ea typeface="Times New Roman"/>
                <a:cs typeface="Times New Roman"/>
                <a:sym typeface="Times New Roman"/>
              </a:rPr>
              <a:t> </a:t>
            </a:r>
            <a:r>
              <a:rPr lang="en-US" b="0" i="0" u="sng" strike="noStrike" cap="none">
                <a:solidFill>
                  <a:srgbClr val="000000"/>
                </a:solidFill>
                <a:latin typeface="Times New Roman"/>
                <a:ea typeface="Times New Roman"/>
                <a:cs typeface="Times New Roman"/>
                <a:sym typeface="Times New Roman"/>
                <a:hlinkClick r:id="rId4"/>
              </a:rPr>
              <a:t>CC3000e</a:t>
            </a:r>
            <a:r>
              <a:rPr lang="en-US" b="0" i="0" u="none" strike="noStrike" cap="none">
                <a:solidFill>
                  <a:srgbClr val="000000"/>
                </a:solidFill>
                <a:latin typeface="Times New Roman"/>
                <a:ea typeface="Times New Roman"/>
                <a:cs typeface="Times New Roman"/>
                <a:sym typeface="Times New Roman"/>
              </a:rPr>
              <a:t> USB 2.0 Video Conferencing Camera</a:t>
            </a:r>
          </a:p>
          <a:p>
            <a:pPr marL="228600" marR="0" lvl="0" indent="-177800" algn="l" rtl="0">
              <a:spcBef>
                <a:spcPts val="400"/>
              </a:spcBef>
              <a:spcAft>
                <a:spcPts val="0"/>
              </a:spcAft>
              <a:buClr>
                <a:srgbClr val="000000"/>
              </a:buClr>
              <a:buSzPct val="100000"/>
              <a:buFont typeface="Times New Roman"/>
              <a:buChar char="▪"/>
            </a:pPr>
            <a:r>
              <a:rPr lang="en-US">
                <a:solidFill>
                  <a:srgbClr val="000000"/>
                </a:solidFill>
                <a:latin typeface="Times New Roman"/>
                <a:ea typeface="Times New Roman"/>
                <a:cs typeface="Times New Roman"/>
                <a:sym typeface="Times New Roman"/>
              </a:rPr>
              <a:t> The </a:t>
            </a:r>
            <a:r>
              <a:rPr lang="en-US" i="1">
                <a:solidFill>
                  <a:srgbClr val="000000"/>
                </a:solidFill>
                <a:latin typeface="Times New Roman"/>
                <a:ea typeface="Times New Roman"/>
                <a:cs typeface="Times New Roman"/>
                <a:sym typeface="Times New Roman"/>
              </a:rPr>
              <a:t>Logitech cc3000e</a:t>
            </a:r>
            <a:r>
              <a:rPr lang="en-US">
                <a:solidFill>
                  <a:srgbClr val="000000"/>
                </a:solidFill>
                <a:latin typeface="Times New Roman"/>
                <a:ea typeface="Times New Roman"/>
                <a:cs typeface="Times New Roman"/>
                <a:sym typeface="Times New Roman"/>
              </a:rPr>
              <a:t> is a system that has, “H.264 with Scalable Video Coding (SVC)”, “convenient Bluetooth technology and Near Field Communication (NFC)”, and is said to be likely compatible with any software that is used regularly [2]. </a:t>
            </a:r>
          </a:p>
          <a:p>
            <a:pPr marL="228600" marR="0" lvl="0" indent="-177800" algn="l" rtl="0">
              <a:spcBef>
                <a:spcPts val="400"/>
              </a:spcBef>
              <a:spcAft>
                <a:spcPts val="0"/>
              </a:spcAft>
              <a:buClr>
                <a:srgbClr val="000000"/>
              </a:buClr>
              <a:buSzPct val="100000"/>
              <a:buFont typeface="Times New Roman"/>
              <a:buChar char="▪"/>
            </a:pPr>
            <a:r>
              <a:rPr lang="en-US">
                <a:solidFill>
                  <a:srgbClr val="000000"/>
                </a:solidFill>
                <a:latin typeface="Times New Roman"/>
                <a:ea typeface="Times New Roman"/>
                <a:cs typeface="Times New Roman"/>
                <a:sym typeface="Times New Roman"/>
              </a:rPr>
              <a:t>New MacBook Air laptops with a combination of wired and wireless connection to the internet.</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The Logitech cc3000e system with the team</a:t>
            </a:r>
          </a:p>
        </p:txBody>
      </p:sp>
      <p:sp>
        <p:nvSpPr>
          <p:cNvPr id="129" name="Shape 129"/>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lvl="0" rtl="0">
              <a:spcBef>
                <a:spcPts val="0"/>
              </a:spcBef>
              <a:buNone/>
            </a:pPr>
            <a:r>
              <a:rPr lang="en-US"/>
              <a:t> </a:t>
            </a:r>
          </a:p>
        </p:txBody>
      </p:sp>
      <p:pic>
        <p:nvPicPr>
          <p:cNvPr id="130" name="Shape 130"/>
          <p:cNvPicPr preferRelativeResize="0"/>
          <p:nvPr/>
        </p:nvPicPr>
        <p:blipFill>
          <a:blip r:embed="rId3">
            <a:alphaModFix/>
          </a:blip>
          <a:stretch>
            <a:fillRect/>
          </a:stretch>
        </p:blipFill>
        <p:spPr>
          <a:xfrm>
            <a:off x="0" y="1294075"/>
            <a:ext cx="9144000" cy="5143500"/>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Research</a:t>
            </a:r>
          </a:p>
        </p:txBody>
      </p:sp>
      <p:sp>
        <p:nvSpPr>
          <p:cNvPr id="136" name="Shape 136"/>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228600" rtl="0">
              <a:spcBef>
                <a:spcPts val="0"/>
              </a:spcBef>
              <a:buClr>
                <a:srgbClr val="000000"/>
              </a:buClr>
              <a:buFont typeface="Times New Roman"/>
            </a:pPr>
            <a:r>
              <a:rPr lang="en-US">
                <a:solidFill>
                  <a:srgbClr val="000000"/>
                </a:solidFill>
                <a:latin typeface="Times New Roman"/>
                <a:ea typeface="Times New Roman"/>
                <a:cs typeface="Times New Roman"/>
                <a:sym typeface="Times New Roman"/>
              </a:rPr>
              <a:t>A list was comprised of ten different solutions and from this pool of software collected, the team picked the most current, efficient, and inexpensive solutions from that list.</a:t>
            </a:r>
          </a:p>
          <a:p>
            <a:pPr marL="457200" lvl="0" indent="-228600" rtl="0">
              <a:spcBef>
                <a:spcPts val="0"/>
              </a:spcBef>
              <a:buClr>
                <a:srgbClr val="000000"/>
              </a:buClr>
              <a:buFont typeface="Times New Roman"/>
            </a:pPr>
            <a:r>
              <a:rPr lang="en-US">
                <a:solidFill>
                  <a:srgbClr val="000000"/>
                </a:solidFill>
                <a:latin typeface="Times New Roman"/>
                <a:ea typeface="Times New Roman"/>
                <a:cs typeface="Times New Roman"/>
                <a:sym typeface="Times New Roman"/>
              </a:rPr>
              <a:t>Narrowed the list further by using a set of criteria</a:t>
            </a:r>
          </a:p>
          <a:p>
            <a:pPr marL="457200" lvl="0" indent="-228600" rtl="0">
              <a:spcBef>
                <a:spcPts val="0"/>
              </a:spcBef>
              <a:buClr>
                <a:srgbClr val="000000"/>
              </a:buClr>
              <a:buFont typeface="Times New Roman"/>
            </a:pPr>
            <a:r>
              <a:rPr lang="en-US">
                <a:solidFill>
                  <a:srgbClr val="000000"/>
                </a:solidFill>
                <a:latin typeface="Times New Roman"/>
                <a:ea typeface="Times New Roman"/>
                <a:cs typeface="Times New Roman"/>
                <a:sym typeface="Times New Roman"/>
              </a:rPr>
              <a:t>This criteria used: </a:t>
            </a:r>
            <a:r>
              <a:rPr lang="en-US" i="1">
                <a:solidFill>
                  <a:srgbClr val="000000"/>
                </a:solidFill>
                <a:latin typeface="Times New Roman"/>
                <a:ea typeface="Times New Roman"/>
                <a:cs typeface="Times New Roman"/>
                <a:sym typeface="Times New Roman"/>
              </a:rPr>
              <a:t>Is the solution inexpensive (or can be paid at one time without subscription service)? Is the solution compatible with different computers, laptops, smartphones, hardware, etc.? Is the solution user-friendly and efficient to use?</a:t>
            </a:r>
          </a:p>
          <a:p>
            <a:pPr marL="457200" lvl="0" indent="-228600">
              <a:spcBef>
                <a:spcPts val="0"/>
              </a:spcBef>
              <a:buClr>
                <a:srgbClr val="000000"/>
              </a:buClr>
              <a:buFont typeface="Times New Roman"/>
            </a:pPr>
            <a:r>
              <a:rPr lang="en-US">
                <a:solidFill>
                  <a:srgbClr val="000000"/>
                </a:solidFill>
                <a:latin typeface="Times New Roman"/>
                <a:ea typeface="Times New Roman"/>
                <a:cs typeface="Times New Roman"/>
                <a:sym typeface="Times New Roman"/>
              </a:rPr>
              <a:t>Thus from those ten programs the team came up with three programs: Join.me, Skype, and Google Hangout</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546666"/>
            <a:ext cx="8520600" cy="810300"/>
          </a:xfrm>
          <a:prstGeom prst="rect">
            <a:avLst/>
          </a:prstGeom>
        </p:spPr>
        <p:txBody>
          <a:bodyPr lIns="91425" tIns="91425" rIns="91425" bIns="91425" anchor="t" anchorCtr="0">
            <a:noAutofit/>
          </a:bodyPr>
          <a:lstStyle/>
          <a:p>
            <a:pPr lvl="0">
              <a:spcBef>
                <a:spcPts val="0"/>
              </a:spcBef>
              <a:buNone/>
            </a:pPr>
            <a:r>
              <a:rPr lang="en-US"/>
              <a:t>The Result</a:t>
            </a:r>
          </a:p>
        </p:txBody>
      </p:sp>
      <p:sp>
        <p:nvSpPr>
          <p:cNvPr id="142" name="Shape 142"/>
          <p:cNvSpPr txBox="1">
            <a:spLocks noGrp="1"/>
          </p:cNvSpPr>
          <p:nvPr>
            <p:ph type="body" idx="1"/>
          </p:nvPr>
        </p:nvSpPr>
        <p:spPr>
          <a:xfrm>
            <a:off x="311700" y="1639833"/>
            <a:ext cx="8520600" cy="4452000"/>
          </a:xfrm>
          <a:prstGeom prst="rect">
            <a:avLst/>
          </a:prstGeom>
        </p:spPr>
        <p:txBody>
          <a:bodyPr lIns="91425" tIns="91425" rIns="91425" bIns="91425" anchor="t" anchorCtr="0">
            <a:noAutofit/>
          </a:bodyPr>
          <a:lstStyle/>
          <a:p>
            <a:pPr marL="457200" lvl="0" indent="-228600" rtl="0">
              <a:spcBef>
                <a:spcPts val="0"/>
              </a:spcBef>
              <a:buFont typeface="Times New Roman"/>
            </a:pPr>
            <a:r>
              <a:rPr lang="en-US">
                <a:solidFill>
                  <a:srgbClr val="000000"/>
                </a:solidFill>
                <a:latin typeface="Times New Roman"/>
                <a:ea typeface="Times New Roman"/>
                <a:cs typeface="Times New Roman"/>
                <a:sym typeface="Times New Roman"/>
              </a:rPr>
              <a:t>After collecting and testing the three softwares using a selective rating system, </a:t>
            </a:r>
            <a:r>
              <a:rPr lang="en-US" i="1">
                <a:solidFill>
                  <a:srgbClr val="000000"/>
                </a:solidFill>
                <a:latin typeface="Times New Roman"/>
                <a:ea typeface="Times New Roman"/>
                <a:cs typeface="Times New Roman"/>
                <a:sym typeface="Times New Roman"/>
              </a:rPr>
              <a:t>Google Hangout, Skype, and Join.Me</a:t>
            </a:r>
            <a:r>
              <a:rPr lang="en-US">
                <a:solidFill>
                  <a:srgbClr val="000000"/>
                </a:solidFill>
                <a:latin typeface="Times New Roman"/>
                <a:ea typeface="Times New Roman"/>
                <a:cs typeface="Times New Roman"/>
                <a:sym typeface="Times New Roman"/>
              </a:rPr>
              <a:t>, the team then had to conduct the analysis of the findings from the rating system. </a:t>
            </a:r>
          </a:p>
          <a:p>
            <a:pPr marL="457200" lvl="0" indent="-228600" rtl="0">
              <a:spcBef>
                <a:spcPts val="0"/>
              </a:spcBef>
              <a:buFont typeface="Times New Roman"/>
            </a:pPr>
            <a:r>
              <a:rPr lang="en-US">
                <a:solidFill>
                  <a:srgbClr val="000000"/>
                </a:solidFill>
                <a:latin typeface="Times New Roman"/>
                <a:ea typeface="Times New Roman"/>
                <a:cs typeface="Times New Roman"/>
                <a:sym typeface="Times New Roman"/>
              </a:rPr>
              <a:t>The ratings of  each team member were compiled and then averaged in an excel spreadsheet.</a:t>
            </a:r>
          </a:p>
          <a:p>
            <a:pPr marL="457200" lvl="0" indent="-228600" rtl="0">
              <a:spcBef>
                <a:spcPts val="0"/>
              </a:spcBef>
              <a:buFont typeface="Times New Roman"/>
            </a:pPr>
            <a:r>
              <a:rPr lang="en-US">
                <a:solidFill>
                  <a:srgbClr val="000000"/>
                </a:solidFill>
                <a:latin typeface="Times New Roman"/>
                <a:ea typeface="Times New Roman"/>
                <a:cs typeface="Times New Roman"/>
                <a:sym typeface="Times New Roman"/>
              </a:rPr>
              <a:t> Figure 1 shows what was gathered </a:t>
            </a:r>
          </a:p>
          <a:p>
            <a:pPr marL="457200" lvl="0" indent="-228600">
              <a:spcBef>
                <a:spcPts val="0"/>
              </a:spcBef>
              <a:buFont typeface="Times New Roman"/>
            </a:pPr>
            <a:r>
              <a:rPr lang="en-US">
                <a:solidFill>
                  <a:srgbClr val="000000"/>
                </a:solidFill>
                <a:latin typeface="Times New Roman"/>
                <a:ea typeface="Times New Roman"/>
                <a:cs typeface="Times New Roman"/>
                <a:sym typeface="Times New Roman"/>
              </a:rPr>
              <a:t>Figure 2 shows the </a:t>
            </a:r>
            <a:r>
              <a:rPr lang="en-US" i="1">
                <a:solidFill>
                  <a:srgbClr val="000000"/>
                </a:solidFill>
                <a:latin typeface="Times New Roman"/>
                <a:ea typeface="Times New Roman"/>
                <a:cs typeface="Times New Roman"/>
                <a:sym typeface="Times New Roman"/>
              </a:rPr>
              <a:t>Network Speed</a:t>
            </a:r>
            <a:r>
              <a:rPr lang="en-US">
                <a:solidFill>
                  <a:srgbClr val="000000"/>
                </a:solidFill>
                <a:latin typeface="Times New Roman"/>
                <a:ea typeface="Times New Roman"/>
                <a:cs typeface="Times New Roman"/>
                <a:sym typeface="Times New Roman"/>
              </a:rPr>
              <a:t> at different points of the day.</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1396</Words>
  <Application>Microsoft Macintosh PowerPoint</Application>
  <PresentationFormat>On-screen Show (4:3)</PresentationFormat>
  <Paragraphs>79</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Roboto</vt:lpstr>
      <vt:lpstr>geometric</vt:lpstr>
      <vt:lpstr>Design and Installation of a Video Conferencing Solution at the Center of Excellence in Remote Sensing Education and Research at Elizabeth City State University </vt:lpstr>
      <vt:lpstr>Abstract </vt:lpstr>
      <vt:lpstr>What is Video Conferencing? </vt:lpstr>
      <vt:lpstr>History </vt:lpstr>
      <vt:lpstr>Understanding the need- Creating the expectation!</vt:lpstr>
      <vt:lpstr>Our Hardware</vt:lpstr>
      <vt:lpstr>The Logitech cc3000e system with the team</vt:lpstr>
      <vt:lpstr>Research</vt:lpstr>
      <vt:lpstr>The Result</vt:lpstr>
      <vt:lpstr>Figure 1</vt:lpstr>
      <vt:lpstr>Figure 2</vt:lpstr>
      <vt:lpstr>Conclusion</vt:lpstr>
      <vt:lpstr>Future Work</vt:lpstr>
      <vt:lpstr>References</vt:lpstr>
      <vt:lpstr>Acknowledgement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Installation of a Video Conferencing Solution at the Center of Excellence in Remote Sensing Education and Research at Elizabeth City State University </dc:title>
  <cp:lastModifiedBy>5</cp:lastModifiedBy>
  <cp:revision>1</cp:revision>
  <dcterms:modified xsi:type="dcterms:W3CDTF">2016-04-19T18:59:56Z</dcterms:modified>
</cp:coreProperties>
</file>